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59" r:id="rId5"/>
    <p:sldId id="261" r:id="rId6"/>
    <p:sldId id="266" r:id="rId7"/>
    <p:sldId id="267" r:id="rId8"/>
    <p:sldId id="264" r:id="rId9"/>
    <p:sldId id="263" r:id="rId10"/>
    <p:sldId id="262" r:id="rId11"/>
    <p:sldId id="265" r:id="rId12"/>
    <p:sldId id="268" r:id="rId13"/>
    <p:sldId id="269" r:id="rId14"/>
    <p:sldId id="270" r:id="rId15"/>
    <p:sldId id="272" r:id="rId16"/>
    <p:sldId id="273" r:id="rId17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>
      <p:cViewPr varScale="1">
        <p:scale>
          <a:sx n="108" d="100"/>
          <a:sy n="108" d="100"/>
        </p:scale>
        <p:origin x="17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581400"/>
            <a:ext cx="39624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tıklatın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447800"/>
            <a:ext cx="3962400" cy="2133600"/>
          </a:xfrm>
        </p:spPr>
        <p:txBody>
          <a:bodyPr anchor="b"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8" y="6426201"/>
            <a:ext cx="2819399" cy="126999"/>
          </a:xfrm>
        </p:spPr>
        <p:txBody>
          <a:bodyPr/>
          <a:lstStyle/>
          <a:p>
            <a:fld id="{A23720DD-5B6D-40BF-8493-A6B52D484E6B}" type="datetimeFigureOut">
              <a:rPr lang="tr-TR" smtClean="0"/>
              <a:t>31.07.2018</a:t>
            </a:fld>
            <a:endParaRPr lang="tr-T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6400800"/>
            <a:ext cx="457200" cy="152400"/>
          </a:xfrm>
        </p:spPr>
        <p:txBody>
          <a:bodyPr/>
          <a:lstStyle>
            <a:lvl1pPr algn="r">
              <a:defRPr/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0" y="6296248"/>
            <a:ext cx="2820987" cy="152400"/>
          </a:xfrm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31.07.2018</a:t>
            </a:fld>
            <a:endParaRPr lang="tr-T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31.07.2018</a:t>
            </a:fld>
            <a:endParaRPr lang="tr-T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36576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31.07.2018</a:t>
            </a:fld>
            <a:endParaRPr lang="tr-T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8" y="6426201"/>
            <a:ext cx="2819399" cy="126999"/>
          </a:xfrm>
        </p:spPr>
        <p:txBody>
          <a:bodyPr/>
          <a:lstStyle/>
          <a:p>
            <a:fld id="{A23720DD-5B6D-40BF-8493-A6B52D484E6B}" type="datetimeFigureOut">
              <a:rPr lang="tr-TR" smtClean="0"/>
              <a:t>31.07.2018</a:t>
            </a:fld>
            <a:endParaRPr lang="tr-T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6400800"/>
            <a:ext cx="533400" cy="152400"/>
          </a:xfrm>
        </p:spPr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0" y="6296248"/>
            <a:ext cx="2820987" cy="152400"/>
          </a:xfrm>
        </p:spPr>
        <p:txBody>
          <a:bodyPr/>
          <a:lstStyle/>
          <a:p>
            <a:endParaRPr lang="tr-TR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3200400" cy="1752600"/>
          </a:xfrm>
        </p:spPr>
        <p:txBody>
          <a:bodyPr anchor="b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3578224"/>
            <a:ext cx="3200645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tr-TR"/>
              <a:t>Asıl metin stillerini düzenlemek için tıklatın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4290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572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31.07.2018</a:t>
            </a:fld>
            <a:endParaRPr lang="tr-T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5238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675288"/>
            <a:ext cx="35814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3429000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3840162"/>
            <a:ext cx="35814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31.07.2018</a:t>
            </a:fld>
            <a:endParaRPr lang="tr-T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3962400" cy="5715000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31.07.2018</a:t>
            </a:fld>
            <a:endParaRPr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31.07.2018</a:t>
            </a:fld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700016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31.07.2018</a:t>
            </a:fld>
            <a:endParaRPr lang="tr-TR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676400"/>
            <a:ext cx="4696967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31.07.2018</a:t>
            </a:fld>
            <a:endParaRPr lang="tr-TR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3693" y="0"/>
            <a:ext cx="3203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"/>
            <a:ext cx="36576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6400800"/>
            <a:ext cx="5334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1" y="6426201"/>
            <a:ext cx="28193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31.07.2018</a:t>
            </a:fld>
            <a:endParaRPr lang="tr-T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3" y="6296248"/>
            <a:ext cx="2820987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0" y="3581400"/>
            <a:ext cx="6732240" cy="2133600"/>
          </a:xfrm>
        </p:spPr>
        <p:txBody>
          <a:bodyPr>
            <a:normAutofit/>
          </a:bodyPr>
          <a:lstStyle/>
          <a:p>
            <a:r>
              <a:rPr lang="tr-T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Halil KACMAZ</a:t>
            </a:r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447800"/>
            <a:ext cx="6660232" cy="2133600"/>
          </a:xfrm>
        </p:spPr>
        <p:txBody>
          <a:bodyPr>
            <a:normAutofit/>
          </a:bodyPr>
          <a:lstStyle/>
          <a:p>
            <a:r>
              <a:rPr lang="tr-TR" sz="3400" dirty="0" err="1">
                <a:latin typeface="Times New Roman" pitchFamily="18" charset="0"/>
                <a:cs typeface="Times New Roman" pitchFamily="18" charset="0"/>
              </a:rPr>
              <a:t>Four</a:t>
            </a:r>
            <a:r>
              <a:rPr lang="tr-TR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3400" dirty="0" err="1">
                <a:latin typeface="Times New Roman" pitchFamily="18" charset="0"/>
                <a:cs typeface="Times New Roman" pitchFamily="18" charset="0"/>
              </a:rPr>
              <a:t>Axis</a:t>
            </a:r>
            <a:r>
              <a:rPr lang="tr-TR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3400" dirty="0" err="1">
                <a:latin typeface="Times New Roman" pitchFamily="18" charset="0"/>
                <a:cs typeface="Times New Roman" pitchFamily="18" charset="0"/>
              </a:rPr>
              <a:t>Robotic</a:t>
            </a:r>
            <a:r>
              <a:rPr lang="tr-TR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3400" dirty="0" err="1">
                <a:latin typeface="Times New Roman" pitchFamily="18" charset="0"/>
                <a:cs typeface="Times New Roman" pitchFamily="18" charset="0"/>
              </a:rPr>
              <a:t>Manipulator</a:t>
            </a:r>
            <a:endParaRPr lang="tr-TR" sz="3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02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67544" y="980728"/>
            <a:ext cx="7776864" cy="5760640"/>
          </a:xfrm>
          <a:ln w="12700">
            <a:solidFill>
              <a:schemeClr val="tx1"/>
            </a:solidFill>
            <a:prstDash val="sysDash"/>
          </a:ln>
        </p:spPr>
        <p:txBody>
          <a:bodyPr/>
          <a:lstStyle/>
          <a:p>
            <a:endParaRPr lang="tr-TR" dirty="0"/>
          </a:p>
        </p:txBody>
      </p:sp>
      <p:sp>
        <p:nvSpPr>
          <p:cNvPr id="3" name="Başlık 2"/>
          <p:cNvSpPr>
            <a:spLocks noGrp="1"/>
          </p:cNvSpPr>
          <p:nvPr>
            <p:ph type="title"/>
          </p:nvPr>
        </p:nvSpPr>
        <p:spPr>
          <a:xfrm>
            <a:off x="179512" y="188640"/>
            <a:ext cx="6768752" cy="720079"/>
          </a:xfrm>
          <a:solidFill>
            <a:schemeClr val="accent1">
              <a:alpha val="0"/>
            </a:schemeClr>
          </a:solidFill>
        </p:spPr>
        <p:txBody>
          <a:bodyPr>
            <a:normAutofit/>
          </a:bodyPr>
          <a:lstStyle/>
          <a:p>
            <a:pPr marL="457200" indent="-457200" algn="l">
              <a:buFont typeface="Wingdings" pitchFamily="2" charset="2"/>
              <a:buChar char="§"/>
            </a:pP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Control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circuit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all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connections</a:t>
            </a:r>
            <a:endParaRPr lang="tr-TR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6" name="Picture 4" descr="C:\Users\Halil\Desktop\1111111111\BİTİRME\New folder\20130604_1150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06695"/>
            <a:ext cx="7416824" cy="556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82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/>
          <p:cNvSpPr>
            <a:spLocks noGrp="1"/>
          </p:cNvSpPr>
          <p:nvPr>
            <p:ph type="title"/>
          </p:nvPr>
        </p:nvSpPr>
        <p:spPr>
          <a:xfrm>
            <a:off x="179512" y="188640"/>
            <a:ext cx="8568952" cy="720079"/>
          </a:xfrm>
          <a:solidFill>
            <a:schemeClr val="accent1">
              <a:alpha val="0"/>
            </a:schemeClr>
          </a:solidFill>
        </p:spPr>
        <p:txBody>
          <a:bodyPr>
            <a:normAutofit/>
          </a:bodyPr>
          <a:lstStyle/>
          <a:p>
            <a:pPr marL="457200" indent="-457200" algn="l">
              <a:buFont typeface="Wingdings" pitchFamily="2" charset="2"/>
              <a:buChar char="§"/>
            </a:pP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Control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circuit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»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Arduiono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Mega 2560 R3</a:t>
            </a:r>
          </a:p>
        </p:txBody>
      </p:sp>
      <p:pic>
        <p:nvPicPr>
          <p:cNvPr id="5" name="Resim 4" descr="ArduinoMega2560_R3_Front.jpg (2785×1353)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980727"/>
            <a:ext cx="5400040" cy="2623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Resim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717314"/>
            <a:ext cx="53911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İçerik Yer Tutucusu 1"/>
          <p:cNvSpPr>
            <a:spLocks noGrp="1"/>
          </p:cNvSpPr>
          <p:nvPr>
            <p:ph idx="1"/>
          </p:nvPr>
        </p:nvSpPr>
        <p:spPr>
          <a:xfrm>
            <a:off x="1403648" y="836712"/>
            <a:ext cx="6048672" cy="5832648"/>
          </a:xfrm>
          <a:ln w="12700">
            <a:solidFill>
              <a:schemeClr val="tx1"/>
            </a:solidFill>
            <a:prstDash val="sysDash"/>
          </a:ln>
        </p:spPr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53827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/>
          <p:cNvSpPr>
            <a:spLocks noGrp="1"/>
          </p:cNvSpPr>
          <p:nvPr>
            <p:ph type="title"/>
          </p:nvPr>
        </p:nvSpPr>
        <p:spPr>
          <a:xfrm>
            <a:off x="179512" y="188640"/>
            <a:ext cx="8568952" cy="720079"/>
          </a:xfrm>
          <a:solidFill>
            <a:schemeClr val="accent1">
              <a:alpha val="0"/>
            </a:schemeClr>
          </a:solidFill>
        </p:spPr>
        <p:txBody>
          <a:bodyPr>
            <a:normAutofit/>
          </a:bodyPr>
          <a:lstStyle/>
          <a:p>
            <a:pPr marL="457200" indent="-457200" algn="l">
              <a:buFont typeface="Wingdings" pitchFamily="2" charset="2"/>
              <a:buChar char="§"/>
            </a:pP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Control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circuit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components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» L298N</a:t>
            </a:r>
          </a:p>
        </p:txBody>
      </p:sp>
      <p:pic>
        <p:nvPicPr>
          <p:cNvPr id="9" name="Resim 8" descr="http://4.bp.blogspot.com/-1hFmDUann3g/T6ihrWmwPEI/AAAAAAAAAJ0/kZCYXu1b3co/s1600/L298N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3858196" cy="3528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276872"/>
            <a:ext cx="5007843" cy="403244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İçerik Yer Tutucusu 1"/>
          <p:cNvSpPr>
            <a:spLocks noGrp="1"/>
          </p:cNvSpPr>
          <p:nvPr>
            <p:ph idx="1"/>
          </p:nvPr>
        </p:nvSpPr>
        <p:spPr>
          <a:xfrm>
            <a:off x="200906" y="1412776"/>
            <a:ext cx="3362982" cy="3096344"/>
          </a:xfrm>
          <a:ln w="12700">
            <a:solidFill>
              <a:schemeClr val="tx1"/>
            </a:solidFill>
            <a:prstDash val="sysDash"/>
          </a:ln>
        </p:spPr>
        <p:txBody>
          <a:bodyPr/>
          <a:lstStyle/>
          <a:p>
            <a:endParaRPr lang="tr-T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276872"/>
            <a:ext cx="5184576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189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/>
          <p:cNvSpPr>
            <a:spLocks noGrp="1"/>
          </p:cNvSpPr>
          <p:nvPr>
            <p:ph type="title"/>
          </p:nvPr>
        </p:nvSpPr>
        <p:spPr>
          <a:xfrm>
            <a:off x="179512" y="188640"/>
            <a:ext cx="8568952" cy="720079"/>
          </a:xfrm>
          <a:solidFill>
            <a:schemeClr val="accent1">
              <a:alpha val="0"/>
            </a:schemeClr>
          </a:solidFill>
        </p:spPr>
        <p:txBody>
          <a:bodyPr>
            <a:normAutofit/>
          </a:bodyPr>
          <a:lstStyle/>
          <a:p>
            <a:pPr marL="457200" indent="-457200" algn="l">
              <a:buFont typeface="Wingdings" pitchFamily="2" charset="2"/>
              <a:buChar char="§"/>
            </a:pP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Control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circuit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components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» 7809, Joystick</a:t>
            </a:r>
          </a:p>
        </p:txBody>
      </p:sp>
      <p:sp>
        <p:nvSpPr>
          <p:cNvPr id="8" name="İçerik Yer Tutucusu 1"/>
          <p:cNvSpPr>
            <a:spLocks noGrp="1"/>
          </p:cNvSpPr>
          <p:nvPr>
            <p:ph idx="1"/>
          </p:nvPr>
        </p:nvSpPr>
        <p:spPr>
          <a:xfrm>
            <a:off x="251520" y="979227"/>
            <a:ext cx="4548629" cy="3816424"/>
          </a:xfrm>
          <a:ln w="12700">
            <a:solidFill>
              <a:schemeClr val="tx1"/>
            </a:solidFill>
            <a:prstDash val="sysDash"/>
          </a:ln>
        </p:spPr>
        <p:txBody>
          <a:bodyPr/>
          <a:lstStyle/>
          <a:p>
            <a:endParaRPr lang="tr-TR" dirty="0"/>
          </a:p>
        </p:txBody>
      </p:sp>
      <p:pic>
        <p:nvPicPr>
          <p:cNvPr id="6" name="Resim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00" y="1235306"/>
            <a:ext cx="4332605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Resim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834926"/>
            <a:ext cx="217170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40" y="1700807"/>
            <a:ext cx="2830434" cy="237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18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/>
          <p:cNvSpPr>
            <a:spLocks noGrp="1"/>
          </p:cNvSpPr>
          <p:nvPr>
            <p:ph type="title"/>
          </p:nvPr>
        </p:nvSpPr>
        <p:spPr>
          <a:xfrm>
            <a:off x="179512" y="188640"/>
            <a:ext cx="8568952" cy="720079"/>
          </a:xfrm>
          <a:solidFill>
            <a:schemeClr val="accent1">
              <a:alpha val="0"/>
            </a:schemeClr>
          </a:solidFill>
        </p:spPr>
        <p:txBody>
          <a:bodyPr>
            <a:normAutofit/>
          </a:bodyPr>
          <a:lstStyle/>
          <a:p>
            <a:pPr marL="457200" indent="-457200" algn="l">
              <a:buFont typeface="Wingdings" pitchFamily="2" charset="2"/>
              <a:buChar char="§"/>
            </a:pP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Control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circuit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components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»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Axis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Servos</a:t>
            </a:r>
            <a:endParaRPr lang="tr-TR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İçerik Yer Tutucusu 1"/>
          <p:cNvSpPr>
            <a:spLocks noGrp="1"/>
          </p:cNvSpPr>
          <p:nvPr>
            <p:ph idx="1"/>
          </p:nvPr>
        </p:nvSpPr>
        <p:spPr>
          <a:xfrm>
            <a:off x="251520" y="3861048"/>
            <a:ext cx="3744416" cy="2713766"/>
          </a:xfrm>
          <a:ln w="12700">
            <a:solidFill>
              <a:schemeClr val="tx1"/>
            </a:solidFill>
            <a:prstDash val="sysDash"/>
          </a:ln>
        </p:spPr>
        <p:txBody>
          <a:bodyPr>
            <a:normAutofit/>
          </a:bodyPr>
          <a:lstStyle/>
          <a:p>
            <a:r>
              <a:rPr lang="tr-TR" dirty="0"/>
              <a:t>Büyüklük: 40.6 x 19.8 x 42.9 mm</a:t>
            </a:r>
          </a:p>
          <a:p>
            <a:r>
              <a:rPr lang="tr-TR" dirty="0"/>
              <a:t>Ağırlık: 50 g</a:t>
            </a:r>
          </a:p>
          <a:p>
            <a:r>
              <a:rPr lang="tr-TR" dirty="0"/>
              <a:t>Hız @4.8V: 0.15 </a:t>
            </a:r>
            <a:r>
              <a:rPr lang="tr-TR" dirty="0" err="1"/>
              <a:t>sn</a:t>
            </a:r>
            <a:r>
              <a:rPr lang="tr-TR" dirty="0"/>
              <a:t>/60°</a:t>
            </a:r>
          </a:p>
          <a:p>
            <a:r>
              <a:rPr lang="tr-TR" dirty="0"/>
              <a:t>Zorlanma </a:t>
            </a:r>
            <a:r>
              <a:rPr lang="tr-TR" dirty="0" err="1"/>
              <a:t>Torku</a:t>
            </a:r>
            <a:r>
              <a:rPr lang="tr-TR" dirty="0"/>
              <a:t> @4.8V: 13 </a:t>
            </a:r>
            <a:r>
              <a:rPr lang="tr-TR" dirty="0" err="1"/>
              <a:t>kg·cm</a:t>
            </a:r>
            <a:endParaRPr lang="tr-TR" dirty="0"/>
          </a:p>
          <a:p>
            <a:r>
              <a:rPr lang="tr-TR" dirty="0"/>
              <a:t>Zorlanma </a:t>
            </a:r>
            <a:r>
              <a:rPr lang="tr-TR" dirty="0" err="1"/>
              <a:t>Torku</a:t>
            </a:r>
            <a:r>
              <a:rPr lang="tr-TR" dirty="0"/>
              <a:t> @6V: 15 </a:t>
            </a:r>
            <a:r>
              <a:rPr lang="tr-TR" dirty="0" err="1"/>
              <a:t>kg·cm</a:t>
            </a:r>
            <a:endParaRPr lang="tr-TR" dirty="0"/>
          </a:p>
          <a:p>
            <a:r>
              <a:rPr lang="tr-TR" dirty="0" err="1"/>
              <a:t>Power</a:t>
            </a:r>
            <a:r>
              <a:rPr lang="tr-TR" dirty="0"/>
              <a:t>: Kırmızı</a:t>
            </a:r>
          </a:p>
          <a:p>
            <a:r>
              <a:rPr lang="tr-TR" dirty="0" err="1"/>
              <a:t>Ground</a:t>
            </a:r>
            <a:r>
              <a:rPr lang="tr-TR" dirty="0"/>
              <a:t>: Kahverengi</a:t>
            </a:r>
          </a:p>
          <a:p>
            <a:r>
              <a:rPr lang="tr-TR" dirty="0" err="1"/>
              <a:t>Signal</a:t>
            </a:r>
            <a:r>
              <a:rPr lang="tr-TR" dirty="0"/>
              <a:t>: Sarı</a:t>
            </a:r>
          </a:p>
        </p:txBody>
      </p:sp>
      <p:pic>
        <p:nvPicPr>
          <p:cNvPr id="6" name="Resim 5" descr="TowerPro MG99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3384376" cy="273630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İçerik Yer Tutucusu 1"/>
          <p:cNvSpPr txBox="1">
            <a:spLocks/>
          </p:cNvSpPr>
          <p:nvPr/>
        </p:nvSpPr>
        <p:spPr>
          <a:xfrm>
            <a:off x="4283968" y="3861048"/>
            <a:ext cx="3744416" cy="2713766"/>
          </a:xfrm>
          <a:prstGeom prst="rect">
            <a:avLst/>
          </a:prstGeom>
          <a:ln w="12700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Büyüklük: 40.6 x 19.8 x 36.5 mm</a:t>
            </a:r>
          </a:p>
          <a:p>
            <a:r>
              <a:rPr lang="tr-TR" dirty="0"/>
              <a:t>Ağırlık: 50 g</a:t>
            </a:r>
          </a:p>
          <a:p>
            <a:r>
              <a:rPr lang="tr-TR" dirty="0"/>
              <a:t>Hız @4.8V: 0.15 </a:t>
            </a:r>
            <a:r>
              <a:rPr lang="tr-TR" dirty="0" err="1"/>
              <a:t>sn</a:t>
            </a:r>
            <a:r>
              <a:rPr lang="tr-TR" dirty="0"/>
              <a:t>/60°</a:t>
            </a:r>
          </a:p>
          <a:p>
            <a:r>
              <a:rPr lang="tr-TR" dirty="0"/>
              <a:t>Zorlanma </a:t>
            </a:r>
            <a:r>
              <a:rPr lang="tr-TR" dirty="0" err="1"/>
              <a:t>Torku</a:t>
            </a:r>
            <a:r>
              <a:rPr lang="tr-TR" dirty="0"/>
              <a:t> @4.8V: 13 </a:t>
            </a:r>
            <a:r>
              <a:rPr lang="tr-TR" dirty="0" err="1"/>
              <a:t>kg·cm</a:t>
            </a:r>
            <a:endParaRPr lang="tr-TR" dirty="0"/>
          </a:p>
          <a:p>
            <a:r>
              <a:rPr lang="tr-TR" dirty="0"/>
              <a:t>Zorlanma </a:t>
            </a:r>
            <a:r>
              <a:rPr lang="tr-TR" dirty="0" err="1"/>
              <a:t>Torku</a:t>
            </a:r>
            <a:r>
              <a:rPr lang="tr-TR" dirty="0"/>
              <a:t> @6V: 15 </a:t>
            </a:r>
            <a:r>
              <a:rPr lang="tr-TR" dirty="0" err="1"/>
              <a:t>kg·cm</a:t>
            </a:r>
            <a:endParaRPr lang="tr-TR" dirty="0"/>
          </a:p>
          <a:p>
            <a:r>
              <a:rPr lang="tr-TR" dirty="0" err="1"/>
              <a:t>Power</a:t>
            </a:r>
            <a:r>
              <a:rPr lang="tr-TR" dirty="0"/>
              <a:t>: Kırmızı</a:t>
            </a:r>
          </a:p>
          <a:p>
            <a:r>
              <a:rPr lang="tr-TR" dirty="0" err="1"/>
              <a:t>Ground</a:t>
            </a:r>
            <a:r>
              <a:rPr lang="tr-TR" dirty="0"/>
              <a:t>: Kahverengi</a:t>
            </a:r>
          </a:p>
          <a:p>
            <a:r>
              <a:rPr lang="tr-TR" dirty="0" err="1"/>
              <a:t>Signal</a:t>
            </a:r>
            <a:r>
              <a:rPr lang="tr-TR" dirty="0"/>
              <a:t>: Sarı</a:t>
            </a:r>
          </a:p>
        </p:txBody>
      </p:sp>
      <p:pic>
        <p:nvPicPr>
          <p:cNvPr id="10" name="Resim 9" descr="http://site.hobbypartz.com/TPro-MG996R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836310"/>
            <a:ext cx="3960440" cy="2808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8189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/>
          <p:cNvSpPr>
            <a:spLocks noGrp="1"/>
          </p:cNvSpPr>
          <p:nvPr>
            <p:ph type="title"/>
          </p:nvPr>
        </p:nvSpPr>
        <p:spPr>
          <a:xfrm>
            <a:off x="179512" y="188640"/>
            <a:ext cx="8568952" cy="720079"/>
          </a:xfrm>
          <a:solidFill>
            <a:schemeClr val="accent1">
              <a:alpha val="0"/>
            </a:schemeClr>
          </a:solidFill>
        </p:spPr>
        <p:txBody>
          <a:bodyPr>
            <a:normAutofit/>
          </a:bodyPr>
          <a:lstStyle/>
          <a:p>
            <a:pPr marL="457200" indent="-457200" algn="l">
              <a:buFont typeface="Wingdings" pitchFamily="2" charset="2"/>
              <a:buChar char="§"/>
            </a:pP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Control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circuit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components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»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Gripper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Servos</a:t>
            </a:r>
            <a:endParaRPr lang="tr-TR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İçerik Yer Tutucusu 1"/>
          <p:cNvSpPr txBox="1">
            <a:spLocks/>
          </p:cNvSpPr>
          <p:nvPr/>
        </p:nvSpPr>
        <p:spPr>
          <a:xfrm>
            <a:off x="2267744" y="3933056"/>
            <a:ext cx="3744416" cy="2713766"/>
          </a:xfrm>
          <a:prstGeom prst="rect">
            <a:avLst/>
          </a:prstGeom>
          <a:ln w="12700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Büyüklük: 22 x 11.5 x 27 mm</a:t>
            </a:r>
          </a:p>
          <a:p>
            <a:r>
              <a:rPr lang="tr-TR" dirty="0"/>
              <a:t>Ağırlık: 9 g</a:t>
            </a:r>
          </a:p>
          <a:p>
            <a:r>
              <a:rPr lang="tr-TR" dirty="0"/>
              <a:t>Hız @4.8V: 0.12 </a:t>
            </a:r>
            <a:r>
              <a:rPr lang="tr-TR" dirty="0" err="1"/>
              <a:t>sn</a:t>
            </a:r>
            <a:r>
              <a:rPr lang="tr-TR" dirty="0"/>
              <a:t>/60°</a:t>
            </a:r>
          </a:p>
          <a:p>
            <a:r>
              <a:rPr lang="tr-TR" dirty="0"/>
              <a:t>Zorlanma </a:t>
            </a:r>
            <a:r>
              <a:rPr lang="tr-TR" dirty="0" err="1"/>
              <a:t>Torku</a:t>
            </a:r>
            <a:r>
              <a:rPr lang="tr-TR" dirty="0"/>
              <a:t> @4.8V: 1.2 </a:t>
            </a:r>
            <a:r>
              <a:rPr lang="tr-TR" dirty="0" err="1"/>
              <a:t>kg·cm</a:t>
            </a:r>
            <a:endParaRPr lang="tr-TR" dirty="0"/>
          </a:p>
          <a:p>
            <a:r>
              <a:rPr lang="tr-TR" dirty="0"/>
              <a:t>Zorlanma </a:t>
            </a:r>
            <a:r>
              <a:rPr lang="tr-TR" dirty="0" err="1"/>
              <a:t>Torku</a:t>
            </a:r>
            <a:r>
              <a:rPr lang="tr-TR" dirty="0"/>
              <a:t> @6V: 1.5 </a:t>
            </a:r>
            <a:r>
              <a:rPr lang="tr-TR" dirty="0" err="1"/>
              <a:t>kg·cm</a:t>
            </a:r>
            <a:endParaRPr lang="tr-TR" dirty="0"/>
          </a:p>
          <a:p>
            <a:r>
              <a:rPr lang="tr-TR" dirty="0" err="1"/>
              <a:t>Power</a:t>
            </a:r>
            <a:r>
              <a:rPr lang="tr-TR" dirty="0"/>
              <a:t>: Kırmızı</a:t>
            </a:r>
          </a:p>
          <a:p>
            <a:r>
              <a:rPr lang="tr-TR" dirty="0" err="1"/>
              <a:t>Ground</a:t>
            </a:r>
            <a:r>
              <a:rPr lang="tr-TR" dirty="0"/>
              <a:t>: Kahverengi</a:t>
            </a:r>
          </a:p>
          <a:p>
            <a:r>
              <a:rPr lang="tr-TR" dirty="0" err="1"/>
              <a:t>Signal</a:t>
            </a:r>
            <a:r>
              <a:rPr lang="tr-TR" dirty="0"/>
              <a:t>: Sarı</a:t>
            </a:r>
          </a:p>
        </p:txBody>
      </p:sp>
      <p:pic>
        <p:nvPicPr>
          <p:cNvPr id="11" name="Resim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4" y="908720"/>
            <a:ext cx="4104456" cy="2736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815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1403648" y="548680"/>
            <a:ext cx="6048672" cy="6309320"/>
          </a:xfrm>
          <a:ln w="12700">
            <a:solidFill>
              <a:schemeClr val="tx1"/>
            </a:solidFill>
            <a:prstDash val="sysDash"/>
          </a:ln>
        </p:spPr>
        <p:txBody>
          <a:bodyPr/>
          <a:lstStyle/>
          <a:p>
            <a:endParaRPr lang="tr-TR" dirty="0"/>
          </a:p>
        </p:txBody>
      </p:sp>
      <p:sp>
        <p:nvSpPr>
          <p:cNvPr id="3" name="Başlık 2"/>
          <p:cNvSpPr>
            <a:spLocks noGrp="1"/>
          </p:cNvSpPr>
          <p:nvPr>
            <p:ph type="title"/>
          </p:nvPr>
        </p:nvSpPr>
        <p:spPr>
          <a:xfrm>
            <a:off x="0" y="0"/>
            <a:ext cx="5868144" cy="720079"/>
          </a:xfrm>
          <a:solidFill>
            <a:schemeClr val="accent1">
              <a:alpha val="0"/>
            </a:schemeClr>
          </a:solidFill>
        </p:spPr>
        <p:txBody>
          <a:bodyPr>
            <a:normAutofit/>
          </a:bodyPr>
          <a:lstStyle/>
          <a:p>
            <a:pPr marL="457200" indent="-457200" algn="l">
              <a:buFont typeface="Wingdings" pitchFamily="2" charset="2"/>
              <a:buChar char="§"/>
            </a:pP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Control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circuit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layout</a:t>
            </a:r>
            <a:endParaRPr lang="tr-TR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Resim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92696"/>
            <a:ext cx="5832648" cy="6048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9759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/>
          <p:cNvSpPr>
            <a:spLocks noGrp="1"/>
          </p:cNvSpPr>
          <p:nvPr>
            <p:ph type="title"/>
          </p:nvPr>
        </p:nvSpPr>
        <p:spPr>
          <a:xfrm>
            <a:off x="4283968" y="457200"/>
            <a:ext cx="4176464" cy="739552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Wingdings" pitchFamily="2" charset="2"/>
              <a:buChar char="§"/>
            </a:pP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What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working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space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pic>
        <p:nvPicPr>
          <p:cNvPr id="4" name="Resim 3" descr="http://www.engineershandbook.com/Components/polar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44824"/>
            <a:ext cx="5328592" cy="32403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Başlık 4"/>
          <p:cNvSpPr txBox="1">
            <a:spLocks/>
          </p:cNvSpPr>
          <p:nvPr/>
        </p:nvSpPr>
        <p:spPr>
          <a:xfrm>
            <a:off x="611560" y="471784"/>
            <a:ext cx="4176464" cy="739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itchFamily="2" charset="2"/>
              <a:buChar char="§"/>
            </a:pP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What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axis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0842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0" y="836711"/>
            <a:ext cx="8820472" cy="5832647"/>
          </a:xfrm>
          <a:ln w="12700">
            <a:solidFill>
              <a:schemeClr val="tx1"/>
            </a:solidFill>
            <a:prstDash val="sysDash"/>
          </a:ln>
        </p:spPr>
        <p:txBody>
          <a:bodyPr/>
          <a:lstStyle/>
          <a:p>
            <a:endParaRPr lang="tr-TR" dirty="0"/>
          </a:p>
        </p:txBody>
      </p:sp>
      <p:sp>
        <p:nvSpPr>
          <p:cNvPr id="3" name="Başlık 2"/>
          <p:cNvSpPr>
            <a:spLocks noGrp="1"/>
          </p:cNvSpPr>
          <p:nvPr>
            <p:ph type="title"/>
          </p:nvPr>
        </p:nvSpPr>
        <p:spPr>
          <a:xfrm>
            <a:off x="179512" y="188640"/>
            <a:ext cx="2808312" cy="720079"/>
          </a:xfrm>
          <a:solidFill>
            <a:schemeClr val="accent1">
              <a:alpha val="0"/>
            </a:schemeClr>
          </a:solidFill>
        </p:spPr>
        <p:txBody>
          <a:bodyPr/>
          <a:lstStyle/>
          <a:p>
            <a:pPr marL="457200" indent="-457200" algn="l">
              <a:buFont typeface="Wingdings" pitchFamily="2" charset="2"/>
              <a:buChar char="§"/>
            </a:pP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Robotic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Arm</a:t>
            </a:r>
            <a:endParaRPr lang="tr-TR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Başlık 2"/>
          <p:cNvSpPr txBox="1">
            <a:spLocks/>
          </p:cNvSpPr>
          <p:nvPr/>
        </p:nvSpPr>
        <p:spPr>
          <a:xfrm>
            <a:off x="323528" y="5949280"/>
            <a:ext cx="2808312" cy="720079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itchFamily="2" charset="2"/>
              <a:buChar char="§"/>
            </a:pPr>
            <a:r>
              <a:rPr lang="tr-TR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Dört Eksen</a:t>
            </a:r>
          </a:p>
        </p:txBody>
      </p:sp>
      <p:pic>
        <p:nvPicPr>
          <p:cNvPr id="2050" name="Picture 2" descr="C:\Users\Halil\Desktop\1111111111\BİTİRME\New folder\20130604_1153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08720"/>
            <a:ext cx="4191930" cy="558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alil\Desktop\1111111111\BİTİRME\New folder\20130604_1152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807" y="944724"/>
            <a:ext cx="4137924" cy="55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541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1403648" y="1196752"/>
            <a:ext cx="5832648" cy="4464496"/>
          </a:xfrm>
          <a:ln w="12700">
            <a:solidFill>
              <a:schemeClr val="tx1"/>
            </a:solidFill>
            <a:prstDash val="sysDash"/>
          </a:ln>
        </p:spPr>
        <p:txBody>
          <a:bodyPr/>
          <a:lstStyle/>
          <a:p>
            <a:endParaRPr lang="tr-TR" dirty="0"/>
          </a:p>
        </p:txBody>
      </p:sp>
      <p:sp>
        <p:nvSpPr>
          <p:cNvPr id="3" name="Başlık 2"/>
          <p:cNvSpPr>
            <a:spLocks noGrp="1"/>
          </p:cNvSpPr>
          <p:nvPr>
            <p:ph type="title"/>
          </p:nvPr>
        </p:nvSpPr>
        <p:spPr>
          <a:xfrm>
            <a:off x="179512" y="188640"/>
            <a:ext cx="2808312" cy="720079"/>
          </a:xfrm>
          <a:solidFill>
            <a:schemeClr val="accent1">
              <a:alpha val="0"/>
            </a:schemeClr>
          </a:solidFill>
        </p:spPr>
        <p:txBody>
          <a:bodyPr/>
          <a:lstStyle/>
          <a:p>
            <a:pPr marL="457200" indent="-457200" algn="l">
              <a:buFont typeface="Wingdings" pitchFamily="2" charset="2"/>
              <a:buChar char="§"/>
            </a:pP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Robotic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Arm</a:t>
            </a:r>
            <a:endParaRPr lang="tr-TR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Resim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04937"/>
            <a:ext cx="5391150" cy="4048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70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3347864" y="295284"/>
            <a:ext cx="5328592" cy="6480720"/>
          </a:xfrm>
          <a:ln w="12700">
            <a:solidFill>
              <a:schemeClr val="tx1"/>
            </a:solidFill>
            <a:prstDash val="sysDash"/>
          </a:ln>
        </p:spPr>
        <p:txBody>
          <a:bodyPr/>
          <a:lstStyle/>
          <a:p>
            <a:endParaRPr lang="tr-TR" dirty="0"/>
          </a:p>
        </p:txBody>
      </p:sp>
      <p:sp>
        <p:nvSpPr>
          <p:cNvPr id="3" name="Başlık 2"/>
          <p:cNvSpPr>
            <a:spLocks noGrp="1"/>
          </p:cNvSpPr>
          <p:nvPr>
            <p:ph type="title"/>
          </p:nvPr>
        </p:nvSpPr>
        <p:spPr>
          <a:xfrm>
            <a:off x="179512" y="188640"/>
            <a:ext cx="2808312" cy="720079"/>
          </a:xfrm>
          <a:solidFill>
            <a:schemeClr val="accent1">
              <a:alpha val="0"/>
            </a:schemeClr>
          </a:solidFill>
        </p:spPr>
        <p:txBody>
          <a:bodyPr/>
          <a:lstStyle/>
          <a:p>
            <a:pPr marL="457200" indent="-457200" algn="l">
              <a:buFont typeface="Wingdings" pitchFamily="2" charset="2"/>
              <a:buChar char="§"/>
            </a:pP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Robotic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Arm</a:t>
            </a:r>
            <a:endParaRPr lang="tr-TR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Resim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372" y="404664"/>
            <a:ext cx="5040560" cy="633670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Başlık 2"/>
              <p:cNvSpPr txBox="1">
                <a:spLocks/>
              </p:cNvSpPr>
              <p:nvPr/>
            </p:nvSpPr>
            <p:spPr>
              <a:xfrm>
                <a:off x="373338" y="5877272"/>
                <a:ext cx="2808312" cy="720079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</p:spPr>
            <p:txBody>
              <a:bodyPr vert="horz" lIns="91440" tIns="45720" rIns="91440" bIns="45720" rtlCol="0" anchor="ctr">
                <a:normAutofit fontScale="62500" lnSpcReduction="20000"/>
              </a:bodyPr>
              <a:lstStyle>
                <a:lvl1pPr algn="r" defTabSz="914400" rtl="0" eaLnBrk="1" latinLnBrk="0" hangingPunct="1">
                  <a:spcBef>
                    <a:spcPct val="0"/>
                  </a:spcBef>
                  <a:buNone/>
                  <a:defRPr sz="2800" kern="1200">
                    <a:gradFill>
                      <a:gsLst>
                        <a:gs pos="0">
                          <a:schemeClr val="tx1">
                            <a:lumMod val="50000"/>
                          </a:schemeClr>
                        </a:gs>
                        <a:gs pos="6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tr-TR" b="1" i="1" smtClean="0">
                        <a:ln w="10541" cmpd="sng">
                          <a:solidFill>
                            <a:srgbClr val="7D7D7D">
                              <a:tint val="100000"/>
                              <a:shade val="100000"/>
                              <a:satMod val="110000"/>
                            </a:srgb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rgbClr val="FFFFFF">
                                <a:tint val="40000"/>
                                <a:satMod val="250000"/>
                              </a:srgbClr>
                            </a:gs>
                            <a:gs pos="9000">
                              <a:srgbClr val="FFFFFF">
                                <a:tint val="52000"/>
                                <a:satMod val="300000"/>
                              </a:srgbClr>
                            </a:gs>
                            <a:gs pos="50000">
                              <a:srgbClr val="FFFFFF">
                                <a:shade val="20000"/>
                                <a:satMod val="300000"/>
                              </a:srgbClr>
                            </a:gs>
                            <a:gs pos="79000">
                              <a:srgbClr val="FFFFFF">
                                <a:tint val="52000"/>
                                <a:satMod val="300000"/>
                              </a:srgbClr>
                            </a:gs>
                            <a:gs pos="100000">
                              <a:srgbClr val="FFFFFF">
                                <a:tint val="40000"/>
                                <a:satMod val="250000"/>
                              </a:srgbClr>
                            </a:gs>
                          </a:gsLst>
                          <a:lin ang="5400000"/>
                        </a:gradFill>
                        <a:latin typeface="Cambria Math" panose="02040503050406030204" pitchFamily="18" charset="0"/>
                      </a:rPr>
                      <m:t>775734</m:t>
                    </m:r>
                    <m:sSup>
                      <m:sSupPr>
                        <m:ctrlPr>
                          <a:rPr lang="tr-TR" b="1" i="1">
                            <a:ln w="10541" cmpd="sng">
                              <a:solidFill>
                                <a:srgbClr val="7D7D7D">
                                  <a:tint val="100000"/>
                                  <a:shade val="100000"/>
                                  <a:satMod val="110000"/>
                                </a:srgb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rgbClr val="FFFFFF">
                                    <a:tint val="40000"/>
                                    <a:satMod val="250000"/>
                                  </a:srgbClr>
                                </a:gs>
                                <a:gs pos="9000">
                                  <a:srgbClr val="FFFFFF">
                                    <a:tint val="52000"/>
                                    <a:satMod val="300000"/>
                                  </a:srgbClr>
                                </a:gs>
                                <a:gs pos="50000">
                                  <a:srgbClr val="FFFFFF">
                                    <a:shade val="20000"/>
                                    <a:satMod val="300000"/>
                                  </a:srgbClr>
                                </a:gs>
                                <a:gs pos="79000">
                                  <a:srgbClr val="FFFFFF">
                                    <a:tint val="52000"/>
                                    <a:satMod val="300000"/>
                                  </a:srgbClr>
                                </a:gs>
                                <a:gs pos="100000">
                                  <a:srgbClr val="FFFFFF">
                                    <a:tint val="40000"/>
                                    <a:satMod val="250000"/>
                                  </a:srgbClr>
                                </a:gs>
                              </a:gsLst>
                              <a:lin ang="5400000"/>
                            </a:gra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1" i="1">
                            <a:ln w="10541" cmpd="sng">
                              <a:solidFill>
                                <a:srgbClr val="7D7D7D">
                                  <a:tint val="100000"/>
                                  <a:shade val="100000"/>
                                  <a:satMod val="110000"/>
                                </a:srgb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rgbClr val="FFFFFF">
                                    <a:tint val="40000"/>
                                    <a:satMod val="250000"/>
                                  </a:srgbClr>
                                </a:gs>
                                <a:gs pos="9000">
                                  <a:srgbClr val="FFFFFF">
                                    <a:tint val="52000"/>
                                    <a:satMod val="300000"/>
                                  </a:srgbClr>
                                </a:gs>
                                <a:gs pos="50000">
                                  <a:srgbClr val="FFFFFF">
                                    <a:shade val="20000"/>
                                    <a:satMod val="300000"/>
                                  </a:srgbClr>
                                </a:gs>
                                <a:gs pos="79000">
                                  <a:srgbClr val="FFFFFF">
                                    <a:tint val="52000"/>
                                    <a:satMod val="300000"/>
                                  </a:srgbClr>
                                </a:gs>
                                <a:gs pos="100000">
                                  <a:srgbClr val="FFFFFF">
                                    <a:tint val="40000"/>
                                    <a:satMod val="250000"/>
                                  </a:srgbClr>
                                </a:gs>
                              </a:gsLst>
                              <a:lin ang="5400000"/>
                            </a:gradFill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tr-TR" b="1" i="1">
                            <a:ln w="10541" cmpd="sng">
                              <a:solidFill>
                                <a:srgbClr val="7D7D7D">
                                  <a:tint val="100000"/>
                                  <a:shade val="100000"/>
                                  <a:satMod val="110000"/>
                                </a:srgb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rgbClr val="FFFFFF">
                                    <a:tint val="40000"/>
                                    <a:satMod val="250000"/>
                                  </a:srgbClr>
                                </a:gs>
                                <a:gs pos="9000">
                                  <a:srgbClr val="FFFFFF">
                                    <a:tint val="52000"/>
                                    <a:satMod val="300000"/>
                                  </a:srgbClr>
                                </a:gs>
                                <a:gs pos="50000">
                                  <a:srgbClr val="FFFFFF">
                                    <a:shade val="20000"/>
                                    <a:satMod val="300000"/>
                                  </a:srgbClr>
                                </a:gs>
                                <a:gs pos="79000">
                                  <a:srgbClr val="FFFFFF">
                                    <a:tint val="52000"/>
                                    <a:satMod val="300000"/>
                                  </a:srgbClr>
                                </a:gs>
                                <a:gs pos="100000">
                                  <a:srgbClr val="FFFFFF">
                                    <a:tint val="40000"/>
                                    <a:satMod val="250000"/>
                                  </a:srgbClr>
                                </a:gs>
                              </a:gsLst>
                              <a:lin ang="5400000"/>
                            </a:gra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="1" i="1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 w="10541" cmpd="sng">
                            <a:solidFill>
                              <a:srgbClr val="7D7D7D">
                                <a:tint val="100000"/>
                                <a:shade val="100000"/>
                                <a:satMod val="110000"/>
                              </a:srgb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rgbClr val="FFFFFF">
                                  <a:tint val="40000"/>
                                  <a:satMod val="250000"/>
                                </a:srgbClr>
                              </a:gs>
                              <a:gs pos="9000">
                                <a:srgbClr val="FFFFFF">
                                  <a:tint val="52000"/>
                                  <a:satMod val="300000"/>
                                </a:srgbClr>
                              </a:gs>
                              <a:gs pos="50000">
                                <a:srgbClr val="FFFFFF">
                                  <a:shade val="20000"/>
                                  <a:satMod val="300000"/>
                                </a:srgbClr>
                              </a:gs>
                              <a:gs pos="79000">
                                <a:srgbClr val="FFFFFF">
                                  <a:tint val="52000"/>
                                  <a:satMod val="300000"/>
                                </a:srgbClr>
                              </a:gs>
                              <a:gs pos="100000">
                                <a:srgbClr val="FFFFFF">
                                  <a:tint val="40000"/>
                                  <a:satMod val="250000"/>
                                </a:srgbClr>
                              </a:gs>
                            </a:gsLst>
                            <a:lin ang="5400000"/>
                          </a:gradFill>
                          <a:latin typeface="Cambria Math" panose="02040503050406030204" pitchFamily="18" charset="0"/>
                        </a:rPr>
                        <m:t>𝑾𝒐𝒓𝒌𝒊𝒏𝒈</m:t>
                      </m:r>
                      <m:r>
                        <a:rPr lang="en-US" b="1" i="1" smtClean="0">
                          <a:ln w="10541" cmpd="sng">
                            <a:solidFill>
                              <a:srgbClr val="7D7D7D">
                                <a:tint val="100000"/>
                                <a:shade val="100000"/>
                                <a:satMod val="110000"/>
                              </a:srgb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rgbClr val="FFFFFF">
                                  <a:tint val="40000"/>
                                  <a:satMod val="250000"/>
                                </a:srgbClr>
                              </a:gs>
                              <a:gs pos="9000">
                                <a:srgbClr val="FFFFFF">
                                  <a:tint val="52000"/>
                                  <a:satMod val="300000"/>
                                </a:srgbClr>
                              </a:gs>
                              <a:gs pos="50000">
                                <a:srgbClr val="FFFFFF">
                                  <a:shade val="20000"/>
                                  <a:satMod val="300000"/>
                                </a:srgbClr>
                              </a:gs>
                              <a:gs pos="79000">
                                <a:srgbClr val="FFFFFF">
                                  <a:tint val="52000"/>
                                  <a:satMod val="300000"/>
                                </a:srgbClr>
                              </a:gs>
                              <a:gs pos="100000">
                                <a:srgbClr val="FFFFFF">
                                  <a:tint val="40000"/>
                                  <a:satMod val="250000"/>
                                </a:srgbClr>
                              </a:gs>
                            </a:gsLst>
                            <a:lin ang="5400000"/>
                          </a:gra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n w="10541" cmpd="sng">
                            <a:solidFill>
                              <a:srgbClr val="7D7D7D">
                                <a:tint val="100000"/>
                                <a:shade val="100000"/>
                                <a:satMod val="110000"/>
                              </a:srgb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rgbClr val="FFFFFF">
                                  <a:tint val="40000"/>
                                  <a:satMod val="250000"/>
                                </a:srgbClr>
                              </a:gs>
                              <a:gs pos="9000">
                                <a:srgbClr val="FFFFFF">
                                  <a:tint val="52000"/>
                                  <a:satMod val="300000"/>
                                </a:srgbClr>
                              </a:gs>
                              <a:gs pos="50000">
                                <a:srgbClr val="FFFFFF">
                                  <a:shade val="20000"/>
                                  <a:satMod val="300000"/>
                                </a:srgbClr>
                              </a:gs>
                              <a:gs pos="79000">
                                <a:srgbClr val="FFFFFF">
                                  <a:tint val="52000"/>
                                  <a:satMod val="300000"/>
                                </a:srgbClr>
                              </a:gs>
                              <a:gs pos="100000">
                                <a:srgbClr val="FFFFFF">
                                  <a:tint val="40000"/>
                                  <a:satMod val="250000"/>
                                </a:srgbClr>
                              </a:gs>
                            </a:gsLst>
                            <a:lin ang="5400000"/>
                          </a:gradFill>
                          <a:latin typeface="Cambria Math" panose="02040503050406030204" pitchFamily="18" charset="0"/>
                        </a:rPr>
                        <m:t>𝒔𝒑𝒂𝒄𝒆</m:t>
                      </m:r>
                      <m:r>
                        <a:rPr lang="en-US" b="1" i="1" smtClean="0">
                          <a:ln w="10541" cmpd="sng">
                            <a:solidFill>
                              <a:srgbClr val="7D7D7D">
                                <a:tint val="100000"/>
                                <a:shade val="100000"/>
                                <a:satMod val="110000"/>
                              </a:srgb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rgbClr val="FFFFFF">
                                  <a:tint val="40000"/>
                                  <a:satMod val="250000"/>
                                </a:srgbClr>
                              </a:gs>
                              <a:gs pos="9000">
                                <a:srgbClr val="FFFFFF">
                                  <a:tint val="52000"/>
                                  <a:satMod val="300000"/>
                                </a:srgbClr>
                              </a:gs>
                              <a:gs pos="50000">
                                <a:srgbClr val="FFFFFF">
                                  <a:shade val="20000"/>
                                  <a:satMod val="300000"/>
                                </a:srgbClr>
                              </a:gs>
                              <a:gs pos="79000">
                                <a:srgbClr val="FFFFFF">
                                  <a:tint val="52000"/>
                                  <a:satMod val="300000"/>
                                </a:srgbClr>
                              </a:gs>
                              <a:gs pos="100000">
                                <a:srgbClr val="FFFFFF">
                                  <a:tint val="40000"/>
                                  <a:satMod val="250000"/>
                                </a:srgbClr>
                              </a:gs>
                            </a:gsLst>
                            <a:lin ang="5400000"/>
                          </a:gra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n w="10541" cmpd="sng">
                            <a:solidFill>
                              <a:srgbClr val="7D7D7D">
                                <a:tint val="100000"/>
                                <a:shade val="100000"/>
                                <a:satMod val="110000"/>
                              </a:srgb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rgbClr val="FFFFFF">
                                  <a:tint val="40000"/>
                                  <a:satMod val="250000"/>
                                </a:srgbClr>
                              </a:gs>
                              <a:gs pos="9000">
                                <a:srgbClr val="FFFFFF">
                                  <a:tint val="52000"/>
                                  <a:satMod val="300000"/>
                                </a:srgbClr>
                              </a:gs>
                              <a:gs pos="50000">
                                <a:srgbClr val="FFFFFF">
                                  <a:shade val="20000"/>
                                  <a:satMod val="300000"/>
                                </a:srgbClr>
                              </a:gs>
                              <a:gs pos="79000">
                                <a:srgbClr val="FFFFFF">
                                  <a:tint val="52000"/>
                                  <a:satMod val="300000"/>
                                </a:srgbClr>
                              </a:gs>
                              <a:gs pos="100000">
                                <a:srgbClr val="FFFFFF">
                                  <a:tint val="40000"/>
                                  <a:satMod val="250000"/>
                                </a:srgbClr>
                              </a:gs>
                            </a:gsLst>
                            <a:lin ang="5400000"/>
                          </a:gradFill>
                          <a:latin typeface="Cambria Math" panose="02040503050406030204" pitchFamily="18" charset="0"/>
                        </a:rPr>
                        <m:t>𝒗𝒐𝒍𝒖𝒎𝒆</m:t>
                      </m:r>
                    </m:oMath>
                  </m:oMathPara>
                </a14:m>
                <a:endParaRPr lang="tr-TR" b="1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Başlık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38" y="5877272"/>
                <a:ext cx="2808312" cy="7200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Başlık 2"/>
          <p:cNvSpPr txBox="1">
            <a:spLocks/>
          </p:cNvSpPr>
          <p:nvPr/>
        </p:nvSpPr>
        <p:spPr>
          <a:xfrm>
            <a:off x="107504" y="5157193"/>
            <a:ext cx="4176464" cy="720079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itchFamily="2" charset="2"/>
              <a:buChar char="ü"/>
            </a:pPr>
            <a:r>
              <a:rPr lang="tr-TR" sz="20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57cm total </a:t>
            </a:r>
            <a:r>
              <a:rPr lang="tr-TR" sz="2000" b="1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reach</a:t>
            </a:r>
            <a:endParaRPr lang="tr-TR" sz="2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659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3707904" y="344656"/>
            <a:ext cx="4896544" cy="6408712"/>
          </a:xfrm>
          <a:ln w="12700">
            <a:solidFill>
              <a:schemeClr val="tx1"/>
            </a:solidFill>
            <a:prstDash val="sysDash"/>
          </a:ln>
        </p:spPr>
        <p:txBody>
          <a:bodyPr/>
          <a:lstStyle/>
          <a:p>
            <a:endParaRPr lang="tr-TR" dirty="0"/>
          </a:p>
        </p:txBody>
      </p:sp>
      <p:sp>
        <p:nvSpPr>
          <p:cNvPr id="3" name="Başlık 2"/>
          <p:cNvSpPr>
            <a:spLocks noGrp="1"/>
          </p:cNvSpPr>
          <p:nvPr>
            <p:ph type="title"/>
          </p:nvPr>
        </p:nvSpPr>
        <p:spPr>
          <a:xfrm>
            <a:off x="179512" y="188640"/>
            <a:ext cx="2808312" cy="720079"/>
          </a:xfrm>
          <a:solidFill>
            <a:schemeClr val="accent1">
              <a:alpha val="0"/>
            </a:schemeClr>
          </a:solidFill>
        </p:spPr>
        <p:txBody>
          <a:bodyPr/>
          <a:lstStyle/>
          <a:p>
            <a:pPr marL="457200" indent="-457200" algn="l">
              <a:buFont typeface="Wingdings" pitchFamily="2" charset="2"/>
              <a:buChar char="§"/>
            </a:pP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Robotic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Arm</a:t>
            </a:r>
            <a:endParaRPr lang="tr-TR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C:\Users\Halil\Desktop\1111111111\BİTİRME\New folder\20130604_1153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76670"/>
            <a:ext cx="4608512" cy="614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Başlık 2"/>
          <p:cNvSpPr txBox="1">
            <a:spLocks/>
          </p:cNvSpPr>
          <p:nvPr/>
        </p:nvSpPr>
        <p:spPr>
          <a:xfrm>
            <a:off x="107504" y="5157193"/>
            <a:ext cx="4176464" cy="720079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itchFamily="2" charset="2"/>
              <a:buChar char="ü"/>
            </a:pPr>
            <a:r>
              <a:rPr lang="tr-TR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1st </a:t>
            </a:r>
            <a:r>
              <a:rPr lang="tr-TR" b="1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tr-TR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2nd </a:t>
            </a:r>
            <a:r>
              <a:rPr lang="tr-TR" b="1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axis</a:t>
            </a:r>
            <a:endParaRPr lang="tr-TR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771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3851920" y="188640"/>
            <a:ext cx="4825702" cy="6192688"/>
          </a:xfrm>
          <a:ln w="12700">
            <a:solidFill>
              <a:schemeClr val="tx1"/>
            </a:solidFill>
            <a:prstDash val="sysDash"/>
          </a:ln>
        </p:spPr>
        <p:txBody>
          <a:bodyPr/>
          <a:lstStyle/>
          <a:p>
            <a:endParaRPr lang="tr-TR" dirty="0"/>
          </a:p>
        </p:txBody>
      </p:sp>
      <p:sp>
        <p:nvSpPr>
          <p:cNvPr id="3" name="Başlık 2"/>
          <p:cNvSpPr>
            <a:spLocks noGrp="1"/>
          </p:cNvSpPr>
          <p:nvPr>
            <p:ph type="title"/>
          </p:nvPr>
        </p:nvSpPr>
        <p:spPr>
          <a:xfrm>
            <a:off x="179512" y="188640"/>
            <a:ext cx="2808312" cy="720079"/>
          </a:xfrm>
          <a:solidFill>
            <a:schemeClr val="accent1">
              <a:alpha val="0"/>
            </a:schemeClr>
          </a:solidFill>
        </p:spPr>
        <p:txBody>
          <a:bodyPr/>
          <a:lstStyle/>
          <a:p>
            <a:pPr marL="457200" indent="-457200" algn="l">
              <a:buFont typeface="Wingdings" pitchFamily="2" charset="2"/>
              <a:buChar char="§"/>
            </a:pP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Robotic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Arm</a:t>
            </a:r>
            <a:endParaRPr lang="tr-TR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 descr="C:\Users\Halil\Desktop\1111111111\BİTİRME\New folder\20130604_1154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76454"/>
            <a:ext cx="4515966" cy="602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şlık 2"/>
          <p:cNvSpPr txBox="1">
            <a:spLocks/>
          </p:cNvSpPr>
          <p:nvPr/>
        </p:nvSpPr>
        <p:spPr>
          <a:xfrm>
            <a:off x="107504" y="5157193"/>
            <a:ext cx="4176464" cy="720079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itchFamily="2" charset="2"/>
              <a:buChar char="ü"/>
            </a:pPr>
            <a:r>
              <a:rPr lang="tr-TR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3rd </a:t>
            </a:r>
            <a:r>
              <a:rPr lang="tr-TR" b="1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tr-TR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4th </a:t>
            </a:r>
            <a:r>
              <a:rPr lang="tr-TR" b="1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axis</a:t>
            </a:r>
            <a:endParaRPr lang="tr-TR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750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3203848" y="1052736"/>
            <a:ext cx="5472608" cy="4608512"/>
          </a:xfrm>
          <a:ln w="12700">
            <a:solidFill>
              <a:schemeClr val="tx1"/>
            </a:solidFill>
            <a:prstDash val="sysDash"/>
          </a:ln>
        </p:spPr>
        <p:txBody>
          <a:bodyPr/>
          <a:lstStyle/>
          <a:p>
            <a:endParaRPr lang="tr-TR" dirty="0"/>
          </a:p>
        </p:txBody>
      </p:sp>
      <p:sp>
        <p:nvSpPr>
          <p:cNvPr id="3" name="Başlık 2"/>
          <p:cNvSpPr>
            <a:spLocks noGrp="1"/>
          </p:cNvSpPr>
          <p:nvPr>
            <p:ph type="title"/>
          </p:nvPr>
        </p:nvSpPr>
        <p:spPr>
          <a:xfrm>
            <a:off x="179512" y="188640"/>
            <a:ext cx="2808312" cy="720079"/>
          </a:xfrm>
          <a:solidFill>
            <a:schemeClr val="accent1">
              <a:alpha val="0"/>
            </a:schemeClr>
          </a:solidFill>
        </p:spPr>
        <p:txBody>
          <a:bodyPr/>
          <a:lstStyle/>
          <a:p>
            <a:pPr marL="457200" indent="-457200" algn="l">
              <a:buFont typeface="Wingdings" pitchFamily="2" charset="2"/>
              <a:buChar char="§"/>
            </a:pP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Gripper</a:t>
            </a:r>
            <a:endParaRPr lang="tr-TR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124744"/>
            <a:ext cx="5324475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Başlık 2"/>
          <p:cNvSpPr txBox="1">
            <a:spLocks/>
          </p:cNvSpPr>
          <p:nvPr/>
        </p:nvSpPr>
        <p:spPr>
          <a:xfrm>
            <a:off x="107504" y="5157193"/>
            <a:ext cx="4176464" cy="720079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itchFamily="2" charset="2"/>
              <a:buChar char="ü"/>
            </a:pPr>
            <a:r>
              <a:rPr lang="tr-TR" b="1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Gripper</a:t>
            </a:r>
            <a:endParaRPr lang="tr-TR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827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1403648" y="548680"/>
            <a:ext cx="6048672" cy="6309320"/>
          </a:xfrm>
          <a:ln w="12700">
            <a:solidFill>
              <a:schemeClr val="tx1"/>
            </a:solidFill>
            <a:prstDash val="sysDash"/>
          </a:ln>
        </p:spPr>
        <p:txBody>
          <a:bodyPr/>
          <a:lstStyle/>
          <a:p>
            <a:endParaRPr lang="tr-TR" dirty="0"/>
          </a:p>
        </p:txBody>
      </p:sp>
      <p:sp>
        <p:nvSpPr>
          <p:cNvPr id="3" name="Başlık 2"/>
          <p:cNvSpPr>
            <a:spLocks noGrp="1"/>
          </p:cNvSpPr>
          <p:nvPr>
            <p:ph type="title"/>
          </p:nvPr>
        </p:nvSpPr>
        <p:spPr>
          <a:xfrm>
            <a:off x="0" y="0"/>
            <a:ext cx="4067944" cy="720079"/>
          </a:xfrm>
          <a:solidFill>
            <a:schemeClr val="accent1">
              <a:alpha val="0"/>
            </a:schemeClr>
          </a:solidFill>
        </p:spPr>
        <p:txBody>
          <a:bodyPr>
            <a:normAutofit/>
          </a:bodyPr>
          <a:lstStyle/>
          <a:p>
            <a:pPr marL="457200" indent="-457200" algn="l">
              <a:buFont typeface="Wingdings" pitchFamily="2" charset="2"/>
              <a:buChar char="§"/>
            </a:pP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Control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circuit</a:t>
            </a:r>
            <a:r>
              <a:rPr lang="tr-T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layout</a:t>
            </a:r>
            <a:endParaRPr lang="tr-TR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Resim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92696"/>
            <a:ext cx="5832648" cy="6048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3827906"/>
      </p:ext>
    </p:extLst>
  </p:cSld>
  <p:clrMapOvr>
    <a:masterClrMapping/>
  </p:clrMapOvr>
</p:sld>
</file>

<file path=ppt/theme/theme1.xml><?xml version="1.0" encoding="utf-8"?>
<a:theme xmlns:a="http://schemas.openxmlformats.org/drawingml/2006/main" name="Bileşik">
  <a:themeElements>
    <a:clrScheme name="Bileşik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Bileşik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ileşi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176</TotalTime>
  <Words>230</Words>
  <Application>Microsoft Macintosh PowerPoint</Application>
  <PresentationFormat>On-screen Show (4:3)</PresentationFormat>
  <Paragraphs>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Cambria Math</vt:lpstr>
      <vt:lpstr>Times New Roman</vt:lpstr>
      <vt:lpstr>Wingdings</vt:lpstr>
      <vt:lpstr>Bileşik</vt:lpstr>
      <vt:lpstr>Four Axis Robotic Manipulator</vt:lpstr>
      <vt:lpstr>What is working space?</vt:lpstr>
      <vt:lpstr>Robotic Arm</vt:lpstr>
      <vt:lpstr>Robotic Arm</vt:lpstr>
      <vt:lpstr>Robotic Arm</vt:lpstr>
      <vt:lpstr>Robotic Arm</vt:lpstr>
      <vt:lpstr>Robotic Arm</vt:lpstr>
      <vt:lpstr>Gripper</vt:lpstr>
      <vt:lpstr>Control circuit layout</vt:lpstr>
      <vt:lpstr>Control circuit all connections</vt:lpstr>
      <vt:lpstr>Control circuit » Arduiono Mega 2560 R3</vt:lpstr>
      <vt:lpstr>Control circuit components » L298N</vt:lpstr>
      <vt:lpstr>Control circuit components » 7809, Joystick</vt:lpstr>
      <vt:lpstr>Control circuit components » Axis Servos</vt:lpstr>
      <vt:lpstr>Control circuit components » Gripper Servos</vt:lpstr>
      <vt:lpstr>Control circuit layout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Erciyes Üniversitesi Mekatronik Mühendisliği Bölümü</dc:title>
  <dc:creator>Halil</dc:creator>
  <cp:lastModifiedBy>HALIL KACMAZ</cp:lastModifiedBy>
  <cp:revision>13</cp:revision>
  <dcterms:created xsi:type="dcterms:W3CDTF">2013-06-06T20:38:12Z</dcterms:created>
  <dcterms:modified xsi:type="dcterms:W3CDTF">2018-08-01T04:47:12Z</dcterms:modified>
</cp:coreProperties>
</file>